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Poppins Light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-370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xmlns="" id="{AF76E8BF-07FA-4967-8E34-CDCE5CBA7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7761"/>
              </p:ext>
            </p:extLst>
          </p:nvPr>
        </p:nvGraphicFramePr>
        <p:xfrm>
          <a:off x="762000" y="2019300"/>
          <a:ext cx="16916400" cy="780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0">
                  <a:extLst>
                    <a:ext uri="{9D8B030D-6E8A-4147-A177-3AD203B41FA5}">
                      <a16:colId xmlns:a16="http://schemas.microsoft.com/office/drawing/2014/main" xmlns="" val="2301796220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xmlns="" val="3479293925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xmlns="" val="1691737036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xmlns="" val="565985470"/>
                    </a:ext>
                  </a:extLst>
                </a:gridCol>
              </a:tblGrid>
              <a:tr h="10232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Facteurs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                                        Analyse pestel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 impact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688324533"/>
                  </a:ext>
                </a:extLst>
              </a:tr>
              <a:tr h="1023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POLITIQUE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 Charte Internationale de l’énergie (Chapitre I, 3)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Articles 5 et 11 de l'arrêté 156/MMPE/MCLU/MT/MINEDDTE/MCI du 23 avril 2024, relatif aux audits énergétiques obligatoires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Sources d’opportunités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99078293"/>
                  </a:ext>
                </a:extLst>
              </a:tr>
              <a:tr h="1023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ECONOMIQUE 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PIB, expansion annuelle moyenne de 6,5 % envisagée entre 2024 et 2026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Stabilité du FCFA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Amélioration du climat des affaires avec la création du CEPICI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Sources d’opportunités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69673843"/>
                  </a:ext>
                </a:extLst>
              </a:tr>
              <a:tr h="1023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SOCIOCULTUREL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Taux de couverture estimé à 88% en 2023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 gouvernement a procédé à un second ajustement à la hausse de 10% du tarif de l’électricité le 1</a:t>
                      </a:r>
                      <a:r>
                        <a:rPr lang="fr-FR" sz="1400" baseline="30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</a:t>
                      </a: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janvier 2024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Mix énergétique pour la production d’électricité 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Sources d’opportunités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532876573"/>
                  </a:ext>
                </a:extLst>
              </a:tr>
              <a:tr h="1023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TECHNOLOGIQUE 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Développement des IOT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Taux de couverture internet </a:t>
                      </a:r>
                      <a:r>
                        <a:rPr lang="fr-FR" sz="1200" dirty="0">
                          <a:solidFill>
                            <a:srgbClr val="444444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65,87%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Développement de l’IA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Sources de menaces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38322230"/>
                  </a:ext>
                </a:extLst>
              </a:tr>
              <a:tr h="1023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ECOLOGIQUE 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Réduction de l’impact du système énergétique sur l’environnement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Ratification de l’accord de Paris sur le climat (COP 21)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Fonds verts pour le climat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Sources d’opportunités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31987364"/>
                  </a:ext>
                </a:extLst>
              </a:tr>
              <a:tr h="10232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LEGAL 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 loi n°2014-132 du 24 mars 2014 portant code de l’électricité.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Audit énergétique obligatoires pour les entreprises à partir de 2025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2286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Sources d’opportunités</a:t>
                      </a:r>
                      <a:endParaRPr lang="fr-F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67419168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7744740-49BF-41F0-BC3E-3A394063EE2E}"/>
              </a:ext>
            </a:extLst>
          </p:cNvPr>
          <p:cNvSpPr/>
          <p:nvPr/>
        </p:nvSpPr>
        <p:spPr>
          <a:xfrm>
            <a:off x="3810000" y="647700"/>
            <a:ext cx="944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FICHE DE CADRAGE POUR LE BUSINESS MODEL</a:t>
            </a:r>
          </a:p>
        </p:txBody>
      </p:sp>
    </p:spTree>
    <p:extLst>
      <p:ext uri="{BB962C8B-B14F-4D97-AF65-F5344CB8AC3E}">
        <p14:creationId xmlns:p14="http://schemas.microsoft.com/office/powerpoint/2010/main" val="2706016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03913" y="1845159"/>
            <a:ext cx="9736608" cy="6342501"/>
            <a:chOff x="0" y="0"/>
            <a:chExt cx="2221074" cy="14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1074" cy="1446825"/>
            </a:xfrm>
            <a:custGeom>
              <a:avLst/>
              <a:gdLst/>
              <a:ahLst/>
              <a:cxnLst/>
              <a:rect l="l" t="t" r="r" b="b"/>
              <a:pathLst>
                <a:path w="2221074" h="1446825">
                  <a:moveTo>
                    <a:pt x="0" y="0"/>
                  </a:moveTo>
                  <a:lnTo>
                    <a:pt x="2221074" y="0"/>
                  </a:lnTo>
                  <a:lnTo>
                    <a:pt x="2221074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t="-2386" b="-238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8" name="AutoShape 8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446951"/>
            <a:ext cx="7175213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AVANTAGE COMPÉTITIF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548" y="3732951"/>
            <a:ext cx="7838426" cy="351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Longueur d'avance sur la concurrence : Notre solution utilise des technologies avancées et un suivi en temps réel, ce qui nous distingue des autres offres sur le marché.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Protection contre la concurrence : En développant des partenariats stratégiques et en améliorant continuellement notre technologie, nous assurons notre position de leader.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374042"/>
            <a:ext cx="17331164" cy="9338801"/>
            <a:chOff x="0" y="0"/>
            <a:chExt cx="4564586" cy="245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4586" cy="2459602"/>
            </a:xfrm>
            <a:custGeom>
              <a:avLst/>
              <a:gdLst/>
              <a:ahLst/>
              <a:cxnLst/>
              <a:rect l="l" t="t" r="r" b="b"/>
              <a:pathLst>
                <a:path w="4564586" h="2459602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5728" y="1064991"/>
            <a:ext cx="11362347" cy="8535458"/>
            <a:chOff x="0" y="0"/>
            <a:chExt cx="1926004" cy="1446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6004" cy="1446825"/>
            </a:xfrm>
            <a:custGeom>
              <a:avLst/>
              <a:gdLst/>
              <a:ahLst/>
              <a:cxnLst/>
              <a:rect l="l" t="t" r="r" b="b"/>
              <a:pathLst>
                <a:path w="1926004" h="1446825">
                  <a:moveTo>
                    <a:pt x="0" y="0"/>
                  </a:moveTo>
                  <a:lnTo>
                    <a:pt x="1926004" y="0"/>
                  </a:lnTo>
                  <a:lnTo>
                    <a:pt x="1926004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-1718" r="-171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11" name="AutoShape 11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93049" y="3849643"/>
            <a:ext cx="562346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CANAUX DE DISTRIBUTION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66725" y="3022546"/>
            <a:ext cx="10228726" cy="4241907"/>
            <a:chOff x="0" y="0"/>
            <a:chExt cx="3488801" cy="14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8801" cy="1446825"/>
            </a:xfrm>
            <a:custGeom>
              <a:avLst/>
              <a:gdLst/>
              <a:ahLst/>
              <a:cxnLst/>
              <a:rect l="l" t="t" r="r" b="b"/>
              <a:pathLst>
                <a:path w="3488801" h="1446825">
                  <a:moveTo>
                    <a:pt x="0" y="0"/>
                  </a:moveTo>
                  <a:lnTo>
                    <a:pt x="3488801" y="0"/>
                  </a:lnTo>
                  <a:lnTo>
                    <a:pt x="3488801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t="-4406" b="-4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8" name="AutoShape 8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7981" y="3238409"/>
            <a:ext cx="7175213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SEGMENT CLIENT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276589"/>
            <a:ext cx="7044274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Les entreprises (industrielles et tertiaires) : Cibler les organisations cherchant à réduire leurs coûts énergétiques.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Les ménages : Offrir des solutions adaptées aux foyers souhaitant diminuer leur consommation d'énergie.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2757" y="722948"/>
            <a:ext cx="16836543" cy="305753"/>
            <a:chOff x="0" y="0"/>
            <a:chExt cx="22448725" cy="407670"/>
          </a:xfrm>
        </p:grpSpPr>
        <p:sp>
          <p:nvSpPr>
            <p:cNvPr id="6" name="AutoShape 6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677003"/>
            <a:ext cx="770867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COÛTS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360" y="2475559"/>
            <a:ext cx="7708678" cy="585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endParaRPr/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Frais administratifs : Coûts liés à la gestion de l'entreprise.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Charges d’exploitation (approvisionnement des boîtiers) : Coûts pour l'acquisition des équipements nécessaires.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Frais généraux (Électricité et Eau) : Dépenses liées aux services publics.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Frais de communication et marketing : Investissements pour promouvoir notre solution.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Charges du personnel : Salaires et charges associées à l'équipe.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Charges financières : Coûts liés aux emprunts et financements.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50622" y="3132538"/>
            <a:ext cx="7708678" cy="429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Apport des associés : Investissements initiaux des partenaires.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Subventions : Financements obtenus par des programmes gouvernementaux ou privés.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Emprunts : Fonds levés par des prêts bancaires.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Vente de la solution : Revenus générés par la commercialisation de notre application.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Conseil et formation : Offrir des services de conseil pour aider les entreprises à optimiser leur consommation d'énergie.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50622" y="1677003"/>
            <a:ext cx="770867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SOURCES DE REVENUS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982958"/>
            <a:ext cx="16230600" cy="176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ANALYSE PESTEL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48419" y="5594269"/>
            <a:ext cx="10191163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30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OPTIMISATION DE LA CONSOMMATION D'ÉNERGIE</a:t>
            </a:r>
          </a:p>
          <a:p>
            <a:pPr algn="ctr">
              <a:lnSpc>
                <a:spcPts val="2910"/>
              </a:lnSpc>
            </a:pPr>
            <a:endParaRPr lang="en-US" sz="3000" b="1">
              <a:solidFill>
                <a:srgbClr val="FFFDF7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6" name="AutoShape 6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722948"/>
            <a:ext cx="17331164" cy="9338801"/>
            <a:chOff x="0" y="0"/>
            <a:chExt cx="2685051" cy="14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5051" cy="1446825"/>
            </a:xfrm>
            <a:custGeom>
              <a:avLst/>
              <a:gdLst/>
              <a:ahLst/>
              <a:cxnLst/>
              <a:rect l="l" t="t" r="r" b="b"/>
              <a:pathLst>
                <a:path w="2685051" h="1446825">
                  <a:moveTo>
                    <a:pt x="0" y="0"/>
                  </a:moveTo>
                  <a:lnTo>
                    <a:pt x="2685051" y="0"/>
                  </a:lnTo>
                  <a:lnTo>
                    <a:pt x="2685051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t="-89273" b="-892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FF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9" name="AutoShape 9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EFEF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EFEFE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EFEFE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39697" y="2545033"/>
            <a:ext cx="14608605" cy="201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3992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OPTIMISATION DE LA CONSOMMATION D'ÉNERGIE :</a:t>
            </a:r>
          </a:p>
          <a:p>
            <a:pPr algn="ctr">
              <a:lnSpc>
                <a:spcPts val="5588"/>
              </a:lnSpc>
            </a:pPr>
            <a:r>
              <a:rPr lang="en-US" sz="3992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UN PLAN D'ACTION</a:t>
            </a:r>
          </a:p>
          <a:p>
            <a:pPr algn="ctr">
              <a:lnSpc>
                <a:spcPts val="4630"/>
              </a:lnSpc>
            </a:pPr>
            <a:endParaRPr lang="en-US" sz="3992" b="1">
              <a:solidFill>
                <a:srgbClr val="FFD21B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50405" y="4506167"/>
            <a:ext cx="13490468" cy="23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Ce document présente une analyse approfondie des problèmes liés à la consommation d'énergie, ainsi que des solutions innovantes pour réduire le gaspillage et les coûts élevés associés à l'électricité. En mettant l'accent sur des alternatives durables et des indicateurs de performance, nous proposons une stratégie claire pour aider les entreprises et les ménages à optimiser leur consommation d'énergie tout en contribuant à la préservation de l'environnement.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474099"/>
            <a:ext cx="17331164" cy="9338801"/>
            <a:chOff x="0" y="0"/>
            <a:chExt cx="4564586" cy="245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4586" cy="2459602"/>
            </a:xfrm>
            <a:custGeom>
              <a:avLst/>
              <a:gdLst/>
              <a:ahLst/>
              <a:cxnLst/>
              <a:rect l="l" t="t" r="r" b="b"/>
              <a:pathLst>
                <a:path w="4564586" h="2459602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5728" y="2227429"/>
            <a:ext cx="6960652" cy="5832142"/>
            <a:chOff x="0" y="0"/>
            <a:chExt cx="1735237" cy="14539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5237" cy="1453908"/>
            </a:xfrm>
            <a:custGeom>
              <a:avLst/>
              <a:gdLst/>
              <a:ahLst/>
              <a:cxnLst/>
              <a:rect l="l" t="t" r="r" b="b"/>
              <a:pathLst>
                <a:path w="1735237" h="1453908">
                  <a:moveTo>
                    <a:pt x="0" y="0"/>
                  </a:moveTo>
                  <a:lnTo>
                    <a:pt x="1735237" y="0"/>
                  </a:lnTo>
                  <a:lnTo>
                    <a:pt x="1735237" y="1453908"/>
                  </a:lnTo>
                  <a:lnTo>
                    <a:pt x="0" y="1453908"/>
                  </a:lnTo>
                  <a:close/>
                </a:path>
              </a:pathLst>
            </a:custGeom>
            <a:blipFill>
              <a:blip r:embed="rId2"/>
              <a:stretch>
                <a:fillRect l="-5305" r="-530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1A1B1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25728" y="1019175"/>
            <a:ext cx="6388593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7114321" y="1019175"/>
            <a:ext cx="10447951" cy="0"/>
          </a:xfrm>
          <a:prstGeom prst="line">
            <a:avLst/>
          </a:prstGeom>
          <a:ln w="9525" cap="flat">
            <a:solidFill>
              <a:srgbClr val="1A1B1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FF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5728" y="741998"/>
            <a:ext cx="7753301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5"/>
              </a:lnSpc>
            </a:pPr>
            <a:r>
              <a:rPr lang="en-US" sz="1500" b="1">
                <a:solidFill>
                  <a:srgbClr val="FFFFF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REALLY GREAT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08970" y="741998"/>
            <a:ext cx="7753301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09670" y="2910654"/>
            <a:ext cx="9752602" cy="100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FFB8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PROBLÈMES IDENTIFIÉS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09670" y="4440977"/>
            <a:ext cx="9449630" cy="380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062" lvl="1" indent="-256031" algn="l">
              <a:lnSpc>
                <a:spcPts val="3320"/>
              </a:lnSpc>
              <a:buAutoNum type="arabicPeriod"/>
            </a:pPr>
            <a:r>
              <a:rPr lang="en-US" sz="2371">
                <a:solidFill>
                  <a:srgbClr val="1A1B1D"/>
                </a:solidFill>
                <a:latin typeface="Poppins Light"/>
                <a:ea typeface="Poppins Light"/>
                <a:cs typeface="Poppins Light"/>
                <a:sym typeface="Poppins Light"/>
              </a:rPr>
              <a:t>Gaspillage de l’électricité : Une utilisation inefficace des ressources énergétiques entraîne un gaspillage significatif.</a:t>
            </a:r>
          </a:p>
          <a:p>
            <a:pPr marL="512062" lvl="1" indent="-256031" algn="l">
              <a:lnSpc>
                <a:spcPts val="3320"/>
              </a:lnSpc>
              <a:buAutoNum type="arabicPeriod"/>
            </a:pPr>
            <a:r>
              <a:rPr lang="en-US" sz="2371">
                <a:solidFill>
                  <a:srgbClr val="1A1B1D"/>
                </a:solidFill>
                <a:latin typeface="Poppins Light"/>
                <a:ea typeface="Poppins Light"/>
                <a:cs typeface="Poppins Light"/>
                <a:sym typeface="Poppins Light"/>
              </a:rPr>
              <a:t>Coûts élevés de l’électricité : Les factures d'électricité peuvent peser lourdement sur les budgets des ménages et des entreprises.</a:t>
            </a:r>
          </a:p>
          <a:p>
            <a:pPr marL="512062" lvl="1" indent="-256031" algn="l">
              <a:lnSpc>
                <a:spcPts val="3320"/>
              </a:lnSpc>
              <a:buAutoNum type="arabicPeriod"/>
            </a:pPr>
            <a:r>
              <a:rPr lang="en-US" sz="2371">
                <a:solidFill>
                  <a:srgbClr val="1A1B1D"/>
                </a:solidFill>
                <a:latin typeface="Poppins Light"/>
                <a:ea typeface="Poppins Light"/>
                <a:cs typeface="Poppins Light"/>
                <a:sym typeface="Poppins Light"/>
              </a:rPr>
              <a:t>Réchauffement climatique : L'augmentation des émissions de gaz à effet de serre due à une consommation d'énergie non régulée contribue au changement climatique</a:t>
            </a:r>
          </a:p>
          <a:p>
            <a:pPr algn="l">
              <a:lnSpc>
                <a:spcPts val="3320"/>
              </a:lnSpc>
            </a:pPr>
            <a:endParaRPr lang="en-US" sz="2371">
              <a:solidFill>
                <a:srgbClr val="1A1B1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263" y="321764"/>
            <a:ext cx="17534319" cy="9892860"/>
            <a:chOff x="0" y="0"/>
            <a:chExt cx="4618092" cy="26055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8092" cy="2605527"/>
            </a:xfrm>
            <a:custGeom>
              <a:avLst/>
              <a:gdLst/>
              <a:ahLst/>
              <a:cxnLst/>
              <a:rect l="l" t="t" r="r" b="b"/>
              <a:pathLst>
                <a:path w="4618092" h="2605527">
                  <a:moveTo>
                    <a:pt x="0" y="0"/>
                  </a:moveTo>
                  <a:lnTo>
                    <a:pt x="4618092" y="0"/>
                  </a:lnTo>
                  <a:lnTo>
                    <a:pt x="4618092" y="2605527"/>
                  </a:lnTo>
                  <a:lnTo>
                    <a:pt x="0" y="2605527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618092" cy="2586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791" y="1271443"/>
            <a:ext cx="10289276" cy="7986857"/>
            <a:chOff x="0" y="0"/>
            <a:chExt cx="1863910" cy="1446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3909" cy="1446825"/>
            </a:xfrm>
            <a:custGeom>
              <a:avLst/>
              <a:gdLst/>
              <a:ahLst/>
              <a:cxnLst/>
              <a:rect l="l" t="t" r="r" b="b"/>
              <a:pathLst>
                <a:path w="1863909" h="1446825">
                  <a:moveTo>
                    <a:pt x="0" y="0"/>
                  </a:moveTo>
                  <a:lnTo>
                    <a:pt x="1863909" y="0"/>
                  </a:lnTo>
                  <a:lnTo>
                    <a:pt x="1863909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-4954" r="-495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5728" y="875824"/>
            <a:ext cx="16836543" cy="305753"/>
            <a:chOff x="0" y="0"/>
            <a:chExt cx="22448725" cy="407670"/>
          </a:xfrm>
        </p:grpSpPr>
        <p:sp>
          <p:nvSpPr>
            <p:cNvPr id="11" name="AutoShape 11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REALLY GREAT COMPANY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2032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53470" y="2372655"/>
            <a:ext cx="562346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ALTERNATIVES EXISTANTES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35834" y="3968565"/>
            <a:ext cx="6120505" cy="386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</a:pPr>
            <a:endParaRPr/>
          </a:p>
          <a:p>
            <a:pPr marL="496091" lvl="1" indent="-248046" algn="l">
              <a:lnSpc>
                <a:spcPts val="2297"/>
              </a:lnSpc>
              <a:buFont typeface="Arial"/>
              <a:buChar char="•"/>
            </a:pPr>
            <a:r>
              <a:rPr lang="en-US" sz="2297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Utilisation minime d’énergie solaire : Bien que l'énergie solaire soit une aLTERNATIVE, SON ADOPTION RESTE LIMITÉE.</a:t>
            </a:r>
          </a:p>
          <a:p>
            <a:pPr marL="496091" lvl="1" indent="-248046" algn="l">
              <a:lnSpc>
                <a:spcPts val="2297"/>
              </a:lnSpc>
              <a:buFont typeface="Arial"/>
              <a:buChar char="•"/>
            </a:pPr>
            <a:r>
              <a:rPr lang="en-US" sz="2297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HABITUDES CROISSANTES DE GESTES ÉCORESPONSABLES : DE PLUS EN PLUS DE PERSONNES ADOPTENT DES COMPORTEMENTS VISANT À RÉDUIRE LEUR EMPREINTE CARBONE.</a:t>
            </a:r>
          </a:p>
          <a:p>
            <a:pPr algn="l">
              <a:lnSpc>
                <a:spcPts val="2829"/>
              </a:lnSpc>
            </a:pPr>
            <a:endParaRPr lang="en-US" sz="2297" b="1">
              <a:solidFill>
                <a:srgbClr val="FFFDF7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2818" y="2147575"/>
            <a:ext cx="9126044" cy="6520270"/>
            <a:chOff x="0" y="0"/>
            <a:chExt cx="2078010" cy="1484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8010" cy="1484673"/>
            </a:xfrm>
            <a:custGeom>
              <a:avLst/>
              <a:gdLst/>
              <a:ahLst/>
              <a:cxnLst/>
              <a:rect l="l" t="t" r="r" b="b"/>
              <a:pathLst>
                <a:path w="2078010" h="1484673">
                  <a:moveTo>
                    <a:pt x="0" y="0"/>
                  </a:moveTo>
                  <a:lnTo>
                    <a:pt x="2078010" y="0"/>
                  </a:lnTo>
                  <a:lnTo>
                    <a:pt x="2078010" y="1484673"/>
                  </a:lnTo>
                  <a:lnTo>
                    <a:pt x="0" y="1484673"/>
                  </a:lnTo>
                  <a:close/>
                </a:path>
              </a:pathLst>
            </a:custGeom>
            <a:blipFill>
              <a:blip r:embed="rId2"/>
              <a:stretch>
                <a:fillRect t="-299" b="-29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8" name="AutoShape 8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5728" y="2942911"/>
            <a:ext cx="8209458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SOLUTIONS PROPOSÉES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276589"/>
            <a:ext cx="7044274" cy="351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Suivre et agir sur la consommation d’énergie : Mettre en place des outils de suivi pour analyser la consommation.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Réduire la facture d’électricité : Identifier les moyens de diminuer les coûts énergétiques.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Geste pour la préservation de la planète : Encourager des pratiques durables au sein des foyers et des entreprises.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95588" y="1647553"/>
            <a:ext cx="9198681" cy="6991894"/>
            <a:chOff x="0" y="0"/>
            <a:chExt cx="1903472" cy="14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472" cy="1446825"/>
            </a:xfrm>
            <a:custGeom>
              <a:avLst/>
              <a:gdLst/>
              <a:ahLst/>
              <a:cxnLst/>
              <a:rect l="l" t="t" r="r" b="b"/>
              <a:pathLst>
                <a:path w="1903472" h="1446825">
                  <a:moveTo>
                    <a:pt x="0" y="0"/>
                  </a:moveTo>
                  <a:lnTo>
                    <a:pt x="1903472" y="0"/>
                  </a:lnTo>
                  <a:lnTo>
                    <a:pt x="1903472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t="-4269" b="-42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8" name="AutoShape 8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5233" y="2269678"/>
            <a:ext cx="8929735" cy="148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INDICATEURS DE PERFORMANCE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276589"/>
            <a:ext cx="7044274" cy="507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Évolution du Chiffre d’Affaires et du marketing : Mesurer l'impact des initiatives sur les revenus.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Taux de satisfaction de la clientèle : Évaluer la satisfaction des utilisateurs par rapport aux solutions proposées.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Taux de rentabilité : Analyser la rentabilité des investissements dans les solutions énergétiques.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Intégration de technologies : Suivre l'adoption de nouvelles technologies pour l'optimisation énergétique.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374042"/>
            <a:ext cx="17331164" cy="9338801"/>
            <a:chOff x="0" y="0"/>
            <a:chExt cx="4564586" cy="245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4586" cy="2459602"/>
            </a:xfrm>
            <a:custGeom>
              <a:avLst/>
              <a:gdLst/>
              <a:ahLst/>
              <a:cxnLst/>
              <a:rect l="l" t="t" r="r" b="b"/>
              <a:pathLst>
                <a:path w="4564586" h="2459602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8740" y="2009750"/>
            <a:ext cx="9072908" cy="6267501"/>
            <a:chOff x="0" y="0"/>
            <a:chExt cx="2335292" cy="1613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5292" cy="1613203"/>
            </a:xfrm>
            <a:custGeom>
              <a:avLst/>
              <a:gdLst/>
              <a:ahLst/>
              <a:cxnLst/>
              <a:rect l="l" t="t" r="r" b="b"/>
              <a:pathLst>
                <a:path w="2335292" h="1613203">
                  <a:moveTo>
                    <a:pt x="0" y="0"/>
                  </a:moveTo>
                  <a:lnTo>
                    <a:pt x="2335292" y="0"/>
                  </a:lnTo>
                  <a:lnTo>
                    <a:pt x="2335292" y="1613203"/>
                  </a:lnTo>
                  <a:lnTo>
                    <a:pt x="0" y="1613203"/>
                  </a:lnTo>
                  <a:close/>
                </a:path>
              </a:pathLst>
            </a:custGeom>
            <a:blipFill>
              <a:blip r:embed="rId2"/>
              <a:stretch>
                <a:fillRect l="-2233" r="-22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11" name="AutoShape 11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32043" y="1085850"/>
            <a:ext cx="562346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PROPOSITION DE VALEUR UNIQUE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77970" y="2532792"/>
            <a:ext cx="7931612" cy="609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810" lvl="1" indent="-245405" algn="l">
              <a:lnSpc>
                <a:spcPts val="2273"/>
              </a:lnSpc>
              <a:buAutoNum type="arabicPeriod"/>
            </a:pPr>
            <a:r>
              <a:rPr lang="en-US" sz="2273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SUIVI EN TEMPS RÉEL DE SA CONSOMMATION D’ÉNERGIE VIA UNE APPLI : OFFRIR UNE APPLICATION INTUITIVE POUR LE SUIVI DE LA CONSOMMATION.</a:t>
            </a:r>
          </a:p>
          <a:p>
            <a:pPr algn="l">
              <a:lnSpc>
                <a:spcPts val="2273"/>
              </a:lnSpc>
            </a:pPr>
            <a:endParaRPr lang="en-US" sz="2273" b="1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90810" lvl="1" indent="-245405" algn="l">
              <a:lnSpc>
                <a:spcPts val="2273"/>
              </a:lnSpc>
              <a:buAutoNum type="arabicPeriod"/>
            </a:pPr>
            <a:r>
              <a:rPr lang="en-US" sz="2273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IDENTIFICATION DES APPAREILS ÉNERGIVORES : AIDER LES UTILISATEURS À REPÉRER LES APPAREILS QUI CONSOMMENT LE PLUS D'ÉNERGIE.</a:t>
            </a:r>
          </a:p>
          <a:p>
            <a:pPr algn="l">
              <a:lnSpc>
                <a:spcPts val="2273"/>
              </a:lnSpc>
            </a:pPr>
            <a:endParaRPr lang="en-US" sz="2273" b="1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90810" lvl="1" indent="-245405" algn="l">
              <a:lnSpc>
                <a:spcPts val="2273"/>
              </a:lnSpc>
              <a:buAutoNum type="arabicPeriod"/>
            </a:pPr>
            <a:r>
              <a:rPr lang="en-US" sz="2273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EXTINCTION AUTOMATIQUE DES APPAREILS EN VEILLE : PROPOSER DES SOLUTIONS POUR ÉTEINDRE AUTOMATIQUEMENT LES APPAREILS INUTILISÉS.</a:t>
            </a:r>
          </a:p>
          <a:p>
            <a:pPr algn="l">
              <a:lnSpc>
                <a:spcPts val="2273"/>
              </a:lnSpc>
            </a:pPr>
            <a:endParaRPr lang="en-US" sz="2273" b="1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90810" lvl="1" indent="-245405" algn="l">
              <a:lnSpc>
                <a:spcPts val="2273"/>
              </a:lnSpc>
              <a:buAutoNum type="arabicPeriod"/>
            </a:pPr>
            <a:r>
              <a:rPr lang="en-US" sz="2273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RÉDUCTION JUSQU’À 30% DE LA FACTURE D’ÉLECTRICITÉ : GARANTIR DES ÉCONOMIES SIGNIFICATIVES SUR LES FACTURES D'ÉLECTRICITÉ.</a:t>
            </a:r>
          </a:p>
          <a:p>
            <a:pPr algn="l">
              <a:lnSpc>
                <a:spcPts val="4076"/>
              </a:lnSpc>
            </a:pPr>
            <a:endParaRPr lang="en-US" sz="2273" b="1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474099"/>
            <a:ext cx="17331164" cy="9338801"/>
            <a:chOff x="0" y="0"/>
            <a:chExt cx="4564586" cy="245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4586" cy="2459602"/>
            </a:xfrm>
            <a:custGeom>
              <a:avLst/>
              <a:gdLst/>
              <a:ahLst/>
              <a:cxnLst/>
              <a:rect l="l" t="t" r="r" b="b"/>
              <a:pathLst>
                <a:path w="4564586" h="2459602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5728" y="1217380"/>
            <a:ext cx="8968295" cy="8270674"/>
            <a:chOff x="0" y="0"/>
            <a:chExt cx="1568863" cy="1446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8863" cy="1446825"/>
            </a:xfrm>
            <a:custGeom>
              <a:avLst/>
              <a:gdLst/>
              <a:ahLst/>
              <a:cxnLst/>
              <a:rect l="l" t="t" r="r" b="b"/>
              <a:pathLst>
                <a:path w="1568863" h="1446825">
                  <a:moveTo>
                    <a:pt x="0" y="0"/>
                  </a:moveTo>
                  <a:lnTo>
                    <a:pt x="1568863" y="0"/>
                  </a:lnTo>
                  <a:lnTo>
                    <a:pt x="1568863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-19209" r="-1920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79718" y="1670846"/>
            <a:ext cx="5623466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VOTRE « PITCH »!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01260" y="3127545"/>
            <a:ext cx="7391998" cy="337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SOLUTION D’OPTIMISATION DE LA CONSOMMATION D’ÉNERGIE : UNE APPROCHE INNOVANTE POUR RÉDUIRE LE GASPILLAGE ET LES COÛTS ÉNERGÉTIQUES TOUT EN CONTRIBUANT À LA DURABILITÉ ENVIRONNEMENTALE.</a:t>
            </a:r>
          </a:p>
          <a:p>
            <a:pPr algn="l">
              <a:lnSpc>
                <a:spcPts val="3700"/>
              </a:lnSpc>
            </a:pPr>
            <a:endParaRPr lang="en-US" sz="3200" b="1">
              <a:solidFill>
                <a:srgbClr val="FFFDF7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845</Words>
  <Application>Microsoft Office PowerPoint</Application>
  <PresentationFormat>Personnalisé</PresentationFormat>
  <Paragraphs>141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Symbol</vt:lpstr>
      <vt:lpstr>Poppins Light</vt:lpstr>
      <vt:lpstr>Calibri</vt:lpstr>
      <vt:lpstr>Times New Roman</vt:lpstr>
      <vt:lpstr>Coco Gothic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· PIB, expansion annuelle moyenne de 6,5 % envisagée entre 2024 et 2026 · Stabilité du FCFA Amélioration du climat des affaires avec la création du CEPICI</dc:title>
  <dc:creator>TECHLAB20</dc:creator>
  <cp:lastModifiedBy>HP</cp:lastModifiedBy>
  <cp:revision>3</cp:revision>
  <dcterms:created xsi:type="dcterms:W3CDTF">2006-08-16T00:00:00Z</dcterms:created>
  <dcterms:modified xsi:type="dcterms:W3CDTF">2025-01-18T15:29:24Z</dcterms:modified>
  <dc:identifier>DAGcjGpMzLA</dc:identifier>
</cp:coreProperties>
</file>